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301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78CB-72F9-4C2F-8828-C5AB4449E959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A314-3820-4996-BA57-042C09D5B0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B888-D85C-4A82-B63E-6DFE2A44BC16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19235-6457-49DF-8903-C3D16D134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14780-4FD0-40F5-AD77-D08D34951D36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D88A5-D7BF-4E24-AC48-463EB26C8B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0C085-C0C2-42C3-8015-56368E294361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A55E-3879-4D99-9B5D-EC0B1056A8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920BF-F68C-4312-9A58-8F1B1EC6AB6E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C999-962C-4188-80CB-A10126B9DA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FBD0F-B38F-4978-B959-76920830745E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65FA-5643-408F-920A-5F2A6B0A6B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ACE2-22C5-4B50-B6CD-1EC4AA2850F4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68F3B-3AFD-4332-BEAB-35F68B86A3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480E7-DE94-4424-9C64-1310257FBE63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15558-7B22-4C54-863B-50ABDCE78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D8CD9-A1CE-42A8-97EE-ECA5447A3A41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C7C2-B36B-4070-A38D-D5A0F0F026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068B6-D0E7-4F42-9A2E-7309136B5DB2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F916C-2121-4ABA-9FB4-AEC2CB94A8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A72AC-F92F-4D57-A2CA-AF959FADF905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E520-85AC-45F1-8F24-AAC3A4326B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B8233E-5D8F-4E0A-9ADD-037D7528C729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6755B-CBFC-41C5-8B9E-944C9FB3D5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728192"/>
          </a:xfrm>
          <a:solidFill>
            <a:srgbClr val="92D05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Process Planning and</a:t>
            </a:r>
            <a:br>
              <a:rPr lang="en-GB" dirty="0" smtClean="0"/>
            </a:br>
            <a:r>
              <a:rPr lang="en-GB" dirty="0" smtClean="0"/>
              <a:t>Computer Aided Process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/>
              <a:t>Property Enhancement and</a:t>
            </a:r>
            <a:br>
              <a:rPr lang="en-GB" sz="3600" dirty="0" smtClean="0"/>
            </a:br>
            <a:r>
              <a:rPr lang="en-GB" sz="3600" dirty="0" smtClean="0"/>
              <a:t>Finishing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637112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Operations to enhance properties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Heat treatment operations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Treatments to strengthen metal components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In many cases, parts do not require these property enhancing steps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Finishing operations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The final operations in the sequence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Usually provide a coating on the work surface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Examples: electroplating, painting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Examples of</a:t>
            </a:r>
            <a:br>
              <a:rPr lang="en-GB" dirty="0" smtClean="0"/>
            </a:br>
            <a:r>
              <a:rPr lang="en-GB" dirty="0" smtClean="0"/>
              <a:t>Typical Process Sequences</a:t>
            </a: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848" t="37225" r="25848" b="23000"/>
          <a:stretch>
            <a:fillRect/>
          </a:stretch>
        </p:blipFill>
        <p:spPr>
          <a:xfrm>
            <a:off x="179512" y="2060848"/>
            <a:ext cx="8712484" cy="4032448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683568" y="1628800"/>
            <a:ext cx="124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25.2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4000" dirty="0" smtClean="0"/>
              <a:t>Process Planning: Basic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Process planning usually begins after the basic process has provided initial part shape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Example: machined parts begin as bar stock or castings or forgings, and these basic processes are often external to the fabricating plant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Example: stampings begin as sheet metal coils or strips purchased from the mill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These are the raw materials supplied from external suppliers for the secondary processes performed in the factory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1297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The Route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i="1" dirty="0" smtClean="0">
                <a:solidFill>
                  <a:srgbClr val="0070C0"/>
                </a:solidFill>
              </a:rPr>
              <a:t>“The document that specifies the details of the process plan”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00B050"/>
                </a:solidFill>
              </a:rPr>
              <a:t>route sheet </a:t>
            </a:r>
            <a:r>
              <a:rPr lang="en-GB" dirty="0" smtClean="0"/>
              <a:t>is to the process planner what the </a:t>
            </a:r>
            <a:r>
              <a:rPr lang="en-GB" dirty="0" smtClean="0">
                <a:solidFill>
                  <a:srgbClr val="00B050"/>
                </a:solidFill>
              </a:rPr>
              <a:t>engineering drawing</a:t>
            </a:r>
            <a:r>
              <a:rPr lang="en-GB" dirty="0" smtClean="0"/>
              <a:t> is to the product designer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Route sheet should include all manufacturing </a:t>
            </a:r>
            <a:r>
              <a:rPr lang="en-GB" dirty="0" smtClean="0">
                <a:solidFill>
                  <a:srgbClr val="FF0000"/>
                </a:solidFill>
              </a:rPr>
              <a:t>operations</a:t>
            </a:r>
            <a:r>
              <a:rPr lang="en-GB" dirty="0" smtClean="0"/>
              <a:t> to be performed on the </a:t>
            </a:r>
            <a:r>
              <a:rPr lang="en-GB" dirty="0" err="1" smtClean="0"/>
              <a:t>workpart</a:t>
            </a:r>
            <a:r>
              <a:rPr lang="en-GB" dirty="0" smtClean="0"/>
              <a:t>, listed in the </a:t>
            </a:r>
            <a:r>
              <a:rPr lang="en-GB" dirty="0" smtClean="0">
                <a:solidFill>
                  <a:srgbClr val="FF0000"/>
                </a:solidFill>
              </a:rPr>
              <a:t>order</a:t>
            </a:r>
            <a:r>
              <a:rPr lang="en-GB" dirty="0" smtClean="0"/>
              <a:t> in which they are to be performed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5436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Route Sheet for Process Planning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30321" t="32452" r="25848" b="19818"/>
          <a:stretch>
            <a:fillRect/>
          </a:stretch>
        </p:blipFill>
        <p:spPr>
          <a:xfrm>
            <a:off x="900113" y="2154510"/>
            <a:ext cx="7372350" cy="4514850"/>
          </a:xfrm>
          <a:noFill/>
          <a:ln>
            <a:solidFill>
              <a:schemeClr val="tx1"/>
            </a:solidFill>
          </a:ln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6" y="113528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processing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documented on the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route sheet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Process Planning for Assemblies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/>
              <a:t>Depends upon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Production Quantity (small </a:t>
            </a:r>
            <a:r>
              <a:rPr lang="en-GB" smtClean="0"/>
              <a:t>or Large)</a:t>
            </a:r>
            <a:endParaRPr lang="en-GB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Product Complexity (number of components)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Assembly Method (Bolts or welding)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1908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Process Planning for Assemblies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/>
              <a:t>For single stations</a:t>
            </a:r>
            <a:r>
              <a:rPr lang="en-GB" dirty="0" smtClean="0"/>
              <a:t>, the documentation contains a list of the </a:t>
            </a:r>
            <a:r>
              <a:rPr lang="en-GB" dirty="0" smtClean="0">
                <a:solidFill>
                  <a:srgbClr val="FF0000"/>
                </a:solidFill>
              </a:rPr>
              <a:t>assembly steps in the order </a:t>
            </a:r>
            <a:r>
              <a:rPr lang="en-GB" dirty="0" smtClean="0"/>
              <a:t>in which they must be accomplished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/>
              <a:t>For assembly line production</a:t>
            </a:r>
            <a:r>
              <a:rPr lang="en-GB" dirty="0" smtClean="0"/>
              <a:t>, process planning consists of </a:t>
            </a:r>
            <a:r>
              <a:rPr lang="en-GB" b="1" i="1" dirty="0" smtClean="0"/>
              <a:t>line balancing - allocating work elements to </a:t>
            </a:r>
            <a:r>
              <a:rPr lang="en-GB" dirty="0" smtClean="0"/>
              <a:t>particular stations along the line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As with process planning for individual parts, any </a:t>
            </a:r>
            <a:r>
              <a:rPr lang="en-GB" dirty="0" smtClean="0">
                <a:solidFill>
                  <a:srgbClr val="FF0000"/>
                </a:solidFill>
              </a:rPr>
              <a:t>tools and fixtures needed </a:t>
            </a:r>
            <a:r>
              <a:rPr lang="en-GB" dirty="0" smtClean="0"/>
              <a:t>to accomplish a given assembly task must be decided, and the workplace layout must be designed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Make or Buy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Inevitably, the question arises whether a given part should be purchased from an outside vendor or made internally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Virtually all manufacturers </a:t>
            </a:r>
            <a:r>
              <a:rPr lang="en-GB" dirty="0" smtClean="0">
                <a:solidFill>
                  <a:srgbClr val="FF0000"/>
                </a:solidFill>
              </a:rPr>
              <a:t>purchase their starting materials</a:t>
            </a:r>
            <a:r>
              <a:rPr lang="en-GB" dirty="0" smtClean="0"/>
              <a:t> from suppliers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Very </a:t>
            </a:r>
            <a:r>
              <a:rPr lang="en-GB" dirty="0" smtClean="0">
                <a:solidFill>
                  <a:srgbClr val="FF0000"/>
                </a:solidFill>
              </a:rPr>
              <a:t>few production </a:t>
            </a:r>
            <a:r>
              <a:rPr lang="en-GB" dirty="0" smtClean="0"/>
              <a:t>operations are </a:t>
            </a:r>
            <a:r>
              <a:rPr lang="en-GB" dirty="0" smtClean="0">
                <a:solidFill>
                  <a:srgbClr val="FF0000"/>
                </a:solidFill>
              </a:rPr>
              <a:t>vertically integrated </a:t>
            </a:r>
            <a:r>
              <a:rPr lang="en-GB" dirty="0" smtClean="0"/>
              <a:t>all the way from raw materials to finished product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The make versus buy question is probably appropriate to </a:t>
            </a:r>
            <a:r>
              <a:rPr lang="en-GB" dirty="0" smtClean="0">
                <a:solidFill>
                  <a:srgbClr val="FF0000"/>
                </a:solidFill>
              </a:rPr>
              <a:t>ask for every component </a:t>
            </a:r>
            <a:r>
              <a:rPr lang="en-GB" dirty="0" smtClean="0"/>
              <a:t>used by the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Make or Buy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4717"/>
            <a:ext cx="8363272" cy="5074643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Given: The quoted part price from a vendor = $20.00 per unit for 100 units. The same part made in the home factory would cost $28.00. Cost breakdown on the make alternative is as follows: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Unit material cost = $8.00 per unit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Direct </a:t>
            </a:r>
            <a:r>
              <a:rPr lang="en-GB" dirty="0" err="1" smtClean="0">
                <a:solidFill>
                  <a:srgbClr val="0070C0"/>
                </a:solidFill>
              </a:rPr>
              <a:t>labor</a:t>
            </a:r>
            <a:r>
              <a:rPr lang="en-GB" dirty="0" smtClean="0">
                <a:solidFill>
                  <a:srgbClr val="0070C0"/>
                </a:solidFill>
              </a:rPr>
              <a:t> = $6.00 per unit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err="1" smtClean="0">
                <a:solidFill>
                  <a:srgbClr val="0070C0"/>
                </a:solidFill>
              </a:rPr>
              <a:t>Labor</a:t>
            </a:r>
            <a:r>
              <a:rPr lang="en-GB" dirty="0" smtClean="0">
                <a:solidFill>
                  <a:srgbClr val="0070C0"/>
                </a:solidFill>
              </a:rPr>
              <a:t> overhead at 150% = $9.00 per unit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Equipment fixed cost = $5.00 per unit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Total = $28.00 per unit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en-GB" dirty="0" smtClean="0"/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Should the component be bought or made in-house?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Make or Buy Example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Although the vendor's quote seems to </a:t>
            </a:r>
            <a:r>
              <a:rPr lang="en-GB" dirty="0" err="1" smtClean="0"/>
              <a:t>favor</a:t>
            </a:r>
            <a:r>
              <a:rPr lang="en-GB" dirty="0" smtClean="0"/>
              <a:t> the buy decision, consider the possible effect on the factory if the quote is accepted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Equipment fixed cost of $5.00 is an allocated cost based on an investment that has already been made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If equipment is idled by a buy decision, then the fixed cost continues even if the equipment is not in use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Overhead cost of $9.00 consists of factory floor space, indirect </a:t>
            </a:r>
            <a:r>
              <a:rPr lang="en-GB" dirty="0" err="1" smtClean="0"/>
              <a:t>labor</a:t>
            </a:r>
            <a:r>
              <a:rPr lang="en-GB" dirty="0" smtClean="0"/>
              <a:t>, and other costs that will also continue even if the part is bought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/>
              <a:t>Process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i="1" dirty="0" smtClean="0"/>
              <a:t>“Determining the </a:t>
            </a:r>
            <a:r>
              <a:rPr lang="en-GB" i="1" dirty="0" smtClean="0">
                <a:solidFill>
                  <a:srgbClr val="FF0000"/>
                </a:solidFill>
              </a:rPr>
              <a:t>most appropriate </a:t>
            </a:r>
            <a:r>
              <a:rPr lang="en-GB" i="1" dirty="0" smtClean="0"/>
              <a:t>manufacturing </a:t>
            </a:r>
            <a:r>
              <a:rPr lang="en-GB" i="1" dirty="0" smtClean="0">
                <a:solidFill>
                  <a:srgbClr val="0070C0"/>
                </a:solidFill>
              </a:rPr>
              <a:t>processes</a:t>
            </a:r>
            <a:r>
              <a:rPr lang="en-GB" i="1" dirty="0" smtClean="0"/>
              <a:t> and the </a:t>
            </a:r>
            <a:r>
              <a:rPr lang="en-GB" i="1" dirty="0" smtClean="0">
                <a:solidFill>
                  <a:srgbClr val="0070C0"/>
                </a:solidFill>
              </a:rPr>
              <a:t>sequence</a:t>
            </a:r>
            <a:r>
              <a:rPr lang="en-GB" i="1" dirty="0" smtClean="0"/>
              <a:t> in which they should be performed to produce a given part or product </a:t>
            </a:r>
            <a:r>
              <a:rPr lang="en-GB" i="1" dirty="0" smtClean="0">
                <a:solidFill>
                  <a:srgbClr val="00B050"/>
                </a:solidFill>
              </a:rPr>
              <a:t>specified by design </a:t>
            </a:r>
            <a:r>
              <a:rPr lang="en-GB" i="1" dirty="0" smtClean="0"/>
              <a:t>engineering”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b="1" i="1" u="sng" dirty="0" smtClean="0"/>
              <a:t>CONSIDERATIONS;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Limitations imposed by available processing equipment and productive capacity of the factory must be considered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Parts or subassemblies that cannot be made  internally must be purchased from external  suppliers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Make or Buy Example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By this reasoning, the decision to purchase might cost the company as much as $20.00 + $5.00 + $9.00 = $34.00 per unit if it results in idle time in the factory on the machine that would have been used to make the part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On the other hand, if the equipment can be used to produce other components for which the internal prices are less than the corresponding external quotes, then a buy decision makes good economic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Computer-Aided Process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During the last several decades, there has been considerable interest in automating the process planning function by computer systems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Shop people knowledgeable in manufacturing processes are gradually retiring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An alternative approach to process planning is needed, and computer-aided process planning (CAPP) provides this alternative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/>
              <a:t>Benefits of CAPP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997152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Process rationalization and standardization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CAPP leads to more logical and consistent process plans than traditional process planning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Increased productivity of process planners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Reduced lead time to prepare process plans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Improved legibility over manually written route sheets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Incorporation of other application programs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CAPP programs can be interfaced with other application programs, such as cost estimating, work standards, and NC part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CAPP Systems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dirty="0" smtClean="0"/>
              <a:t>Computer-aided process planning systems are designed</a:t>
            </a:r>
          </a:p>
          <a:p>
            <a:pPr>
              <a:buNone/>
            </a:pPr>
            <a:r>
              <a:rPr lang="en-GB" sz="2800" dirty="0" smtClean="0"/>
              <a:t>around either of two approaches:</a:t>
            </a:r>
          </a:p>
          <a:p>
            <a:pPr>
              <a:buNone/>
            </a:pPr>
            <a:r>
              <a:rPr lang="en-GB" sz="2800" dirty="0" smtClean="0"/>
              <a:t>1. Retrieval systems</a:t>
            </a:r>
          </a:p>
          <a:p>
            <a:pPr>
              <a:buNone/>
            </a:pPr>
            <a:r>
              <a:rPr lang="en-GB" sz="2800" dirty="0" smtClean="0"/>
              <a:t>2. Generative systems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dirty="0" smtClean="0"/>
              <a:t>Retrieval CAPP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Based on group technology and parts classification and coding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A standard process plan is stored in computer files for each part code number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The standard plans are based on current part routings in use in the factory, or on an ideal plan prepared for each family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For each new part, the standard plan is edited if modifications are needed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Also known as variant CAPP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849" y="9034"/>
            <a:ext cx="4114800" cy="1143000"/>
          </a:xfrm>
          <a:solidFill>
            <a:srgbClr val="92D050"/>
          </a:solidFill>
        </p:spPr>
        <p:txBody>
          <a:bodyPr/>
          <a:lstStyle/>
          <a:p>
            <a:r>
              <a:rPr lang="en-GB" dirty="0" smtClean="0"/>
              <a:t>Retrieval CAPP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60240"/>
            <a:ext cx="3096344" cy="118072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smtClean="0"/>
              <a:t>	Operation of a retrieval type computer-aided process planning system</a:t>
            </a:r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0881" y="476672"/>
            <a:ext cx="5312025" cy="638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dirty="0" smtClean="0"/>
              <a:t>Retrieval CAPP Systems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If the file does not contain a standard process plan for the given code number, the user may search the file for a similar code number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By editing an existing process plan, or starting from scratch, the user develops a new process plan that becomes the standard plan for the new part code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800" dirty="0" smtClean="0"/>
              <a:t>Final step is the process plan formatter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Formatter may call other application programs: determining cutting conditions, calculating standard times, or computing cost estimates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mtClean="0"/>
              <a:t>Generative CAPP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400" dirty="0" smtClean="0"/>
              <a:t>Rather than retrieving and editing an existing plan from a data base, the process plan is created using systematic procedures that might be applied by a human planner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400" dirty="0" smtClean="0"/>
              <a:t>In a fully generative CAPP system, the process sequence is planned without human assistance and without predefined standard plans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sz="2400" dirty="0" smtClean="0"/>
              <a:t>Designing a generative CAPP system is a problem in expert systems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Computer programs capable of solving complex problems that normally require a human with years of education and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Components of an Expert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Knowledge base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The technical knowledge of manufacturing and logic used by process planners must be captured and coded in a computer program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Computer-compatible part description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The description must contain all the pertinent data needed to plan the process sequence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Inference engine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The algorithm that applies the planning logic and process knowledge contained in the knowledge base to a given part 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Who does Process Planning?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Traditionally, process planning is accomplished by manufacturing engineers who </a:t>
            </a:r>
            <a:r>
              <a:rPr lang="en-GB" dirty="0" smtClean="0">
                <a:solidFill>
                  <a:srgbClr val="FF0000"/>
                </a:solidFill>
              </a:rPr>
              <a:t>(experts) </a:t>
            </a:r>
            <a:r>
              <a:rPr lang="en-GB" dirty="0" smtClean="0"/>
              <a:t>are familiar with the particular processes in the factory and are able to read engineering drawings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Based on their knowledge, skill, and experience, they develop the processing steps in the most </a:t>
            </a:r>
            <a:r>
              <a:rPr lang="en-GB" dirty="0" smtClean="0">
                <a:solidFill>
                  <a:srgbClr val="FF0000"/>
                </a:solidFill>
              </a:rPr>
              <a:t>logical sequence </a:t>
            </a:r>
            <a:r>
              <a:rPr lang="en-GB" dirty="0" smtClean="0"/>
              <a:t>required to make each part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Some details are often delegated to </a:t>
            </a:r>
            <a:r>
              <a:rPr lang="en-GB" dirty="0" smtClean="0">
                <a:solidFill>
                  <a:srgbClr val="FF0000"/>
                </a:solidFill>
              </a:rPr>
              <a:t>specialists</a:t>
            </a:r>
            <a:r>
              <a:rPr lang="en-GB" dirty="0" smtClean="0"/>
              <a:t>, such as tool designers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55178"/>
            <a:ext cx="8229600" cy="112960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200" dirty="0" smtClean="0"/>
              <a:t>Decisions &amp; Details involved in Process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97152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 </a:t>
            </a:r>
            <a:r>
              <a:rPr lang="en-GB" u="sng" dirty="0" smtClean="0">
                <a:solidFill>
                  <a:srgbClr val="FF0000"/>
                </a:solidFill>
              </a:rPr>
              <a:t>Interpretation of design drawings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The part or product design must be analyzed to begin the process planning procedure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Starting materials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Dimensions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Tolerances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Processes and sequence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The process plan should briefly describe all processing steps used to produce the work unit and the order in which they will be performed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200" dirty="0" smtClean="0"/>
              <a:t>More Decisions &amp; Details in Process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Equipment selection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The process planner attempts to develop process plans that utilize existing plant equipment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92D050"/>
                </a:solidFill>
              </a:rPr>
              <a:t>Otherwise, the part must be purchased, or new equipment must be installed in the plant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 </a:t>
            </a:r>
            <a:r>
              <a:rPr lang="en-GB" u="sng" dirty="0" smtClean="0">
                <a:solidFill>
                  <a:srgbClr val="FF0000"/>
                </a:solidFill>
              </a:rPr>
              <a:t>Tools, dies, </a:t>
            </a:r>
            <a:r>
              <a:rPr lang="en-GB" u="sng" dirty="0" err="1" smtClean="0">
                <a:solidFill>
                  <a:srgbClr val="FF0000"/>
                </a:solidFill>
              </a:rPr>
              <a:t>molds</a:t>
            </a:r>
            <a:r>
              <a:rPr lang="en-GB" u="sng" dirty="0" smtClean="0">
                <a:solidFill>
                  <a:srgbClr val="FF0000"/>
                </a:solidFill>
              </a:rPr>
              <a:t>, fixtures, and gages 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Design of special tooling is usually delegated to the tool design group, and fabrication is  accomplished by the tool 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Methods analysis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Hand and body motions, workplace layout, small tools, hoists for lifting heavy parts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Methods must be specified for manual operations (e.g., assembly) and manual portions of machine cycles (e.g., loading and unloading a production machine)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Work standards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Time standards set by work measurement techniques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en-GB" dirty="0" smtClean="0"/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Cutting tools and cutting conditions for machining operations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200" dirty="0" smtClean="0"/>
              <a:t>More Decisions &amp; Details in Process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Process Planning for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Processes needed to manufacture a given part are determined largely by the material out of which the part is made and the part design itself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The material is selected by the product designer based on functional requirements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Once the material has been selected, the choice of possible processes is narrowed considerably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895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200" dirty="0" smtClean="0"/>
              <a:t>Typical Processing Sequence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A typical processing sequence to fabricate a discrete part consists of</a:t>
            </a:r>
          </a:p>
          <a:p>
            <a:pPr>
              <a:buNone/>
            </a:pPr>
            <a:r>
              <a:rPr lang="en-GB" sz="2800" dirty="0" smtClean="0"/>
              <a:t>1. A basic process</a:t>
            </a:r>
          </a:p>
          <a:p>
            <a:pPr>
              <a:buNone/>
            </a:pPr>
            <a:r>
              <a:rPr lang="en-GB" sz="2800" dirty="0" smtClean="0"/>
              <a:t>2. One or more secondary processes</a:t>
            </a:r>
          </a:p>
          <a:p>
            <a:pPr>
              <a:buNone/>
            </a:pPr>
            <a:r>
              <a:rPr lang="en-GB" sz="2800" dirty="0" smtClean="0"/>
              <a:t>3. Operations to enhance physical properties</a:t>
            </a:r>
          </a:p>
          <a:p>
            <a:pPr>
              <a:buNone/>
            </a:pPr>
            <a:r>
              <a:rPr lang="en-GB" sz="2800" dirty="0" smtClean="0"/>
              <a:t>4. Finishing operations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916" y="4005064"/>
            <a:ext cx="8217540" cy="265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Basic and Secondary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Basic process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Establishes initial geometry of </a:t>
            </a:r>
            <a:r>
              <a:rPr lang="en-GB" dirty="0" err="1" smtClean="0"/>
              <a:t>workpart</a:t>
            </a:r>
            <a:endParaRPr lang="en-GB" dirty="0" smtClean="0"/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Examples: metal casting, forging, sheet metal rolling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u="sng" dirty="0" smtClean="0">
                <a:solidFill>
                  <a:srgbClr val="FF0000"/>
                </a:solidFill>
              </a:rPr>
              <a:t>Secondary processes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GB" dirty="0" smtClean="0"/>
              <a:t>In most cases, the starting geometry must be modified or refined by a series of secondary processes, which transform the basic shape into the final geometry</a:t>
            </a:r>
          </a:p>
          <a:p>
            <a:pPr lvl="1" algn="just" fontAlgn="auto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Examples: machining, stamping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1574</Words>
  <Application>Microsoft Office PowerPoint</Application>
  <PresentationFormat>On-screen Show (4:3)</PresentationFormat>
  <Paragraphs>144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Process Planning and Computer Aided Process Planning</vt:lpstr>
      <vt:lpstr>Process Planning</vt:lpstr>
      <vt:lpstr>Who does Process Planning?</vt:lpstr>
      <vt:lpstr>Decisions &amp; Details involved in Process Planning</vt:lpstr>
      <vt:lpstr>More Decisions &amp; Details in Process Planning</vt:lpstr>
      <vt:lpstr>More Decisions &amp; Details in Process Planning</vt:lpstr>
      <vt:lpstr>Process Planning for Parts</vt:lpstr>
      <vt:lpstr>Typical Processing Sequence</vt:lpstr>
      <vt:lpstr>Basic and Secondary Operations</vt:lpstr>
      <vt:lpstr>Property Enhancement and Finishing Operations</vt:lpstr>
      <vt:lpstr>Examples of Typical Process Sequences</vt:lpstr>
      <vt:lpstr>Process Planning: Basic Process</vt:lpstr>
      <vt:lpstr>The Route Sheet</vt:lpstr>
      <vt:lpstr>Route Sheet for Process Planning</vt:lpstr>
      <vt:lpstr>Process Planning for Assemblies</vt:lpstr>
      <vt:lpstr>Process Planning for Assemblies</vt:lpstr>
      <vt:lpstr>Make or Buy Decision</vt:lpstr>
      <vt:lpstr>Make or Buy Example</vt:lpstr>
      <vt:lpstr>Make or Buy Example - continued</vt:lpstr>
      <vt:lpstr>Make or Buy Example - continued</vt:lpstr>
      <vt:lpstr>Computer-Aided Process Planning</vt:lpstr>
      <vt:lpstr>Benefits of CAPP</vt:lpstr>
      <vt:lpstr>CAPP Systems</vt:lpstr>
      <vt:lpstr>Retrieval CAPP Systems</vt:lpstr>
      <vt:lpstr>Retrieval CAPP System</vt:lpstr>
      <vt:lpstr>Retrieval CAPP Systems - continued</vt:lpstr>
      <vt:lpstr>Generative CAPP Systems</vt:lpstr>
      <vt:lpstr>Components of an Expert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Mian Wasif Safeen</dc:creator>
  <cp:lastModifiedBy>haris aziz</cp:lastModifiedBy>
  <cp:revision>51</cp:revision>
  <dcterms:created xsi:type="dcterms:W3CDTF">2014-04-15T10:27:14Z</dcterms:created>
  <dcterms:modified xsi:type="dcterms:W3CDTF">2015-03-25T15:36:39Z</dcterms:modified>
</cp:coreProperties>
</file>